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3-1.png>
</file>

<file path=ppt/media/image-14-1.png>
</file>

<file path=ppt/media/image-15-1.png>
</file>

<file path=ppt/media/image-17-1.png>
</file>

<file path=ppt/media/image-18-1.png>
</file>

<file path=ppt/media/image-2-1.png>
</file>

<file path=ppt/media/image-20-1.png>
</file>

<file path=ppt/media/image-3-1.png>
</file>

<file path=ppt/media/image-5-1.pn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01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08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09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7F2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080" y="320040"/>
            <a:ext cx="1091153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3A231F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명령어 정리 3) 최신 버전 Systemd 서비스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640080" y="960120"/>
            <a:ext cx="10911535" cy="64008"/>
          </a:xfrm>
          <a:prstGeom prst="rect">
            <a:avLst/>
          </a:prstGeom>
          <a:solidFill>
            <a:srgbClr val="B4573A"/>
          </a:solidFill>
          <a:ln w="12700">
            <a:solidFill>
              <a:srgbClr val="B4573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40080" y="1143000"/>
            <a:ext cx="10911535" cy="3063240"/>
          </a:xfrm>
          <a:prstGeom prst="rect">
            <a:avLst/>
          </a:prstGeom>
          <a:solidFill>
            <a:srgbClr val="FFFFFF"/>
          </a:solidFill>
          <a:ln w="12700">
            <a:solidFill>
              <a:srgbClr val="D6C8BE"/>
            </a:solidFill>
            <a:prstDash val="solid"/>
          </a:ln>
          <a:effectLst>
            <a:outerShdw sx="100000" sy="100000" kx="0" ky="0" algn="bl" rotWithShape="0" blurRad="381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868680" y="128016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B4573A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/etc/systemd/system/webgoat.service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68680" y="1645920"/>
            <a:ext cx="10454335" cy="242316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[Unit]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Description=WebGoat Service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After=network.target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[Service]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User=wg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ExecStart=java -jar /home/wg/webgoat-2025.3.jar --server.address=0.0.0.0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[Install]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WantedBy=multi-user.target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640080" y="4434840"/>
            <a:ext cx="10911535" cy="1965960"/>
          </a:xfrm>
          <a:prstGeom prst="rect">
            <a:avLst/>
          </a:prstGeom>
          <a:solidFill>
            <a:srgbClr val="FFFFFF"/>
          </a:solidFill>
          <a:ln w="12700">
            <a:solidFill>
              <a:srgbClr val="D6C8BE"/>
            </a:solidFill>
            <a:prstDash val="solid"/>
          </a:ln>
          <a:effectLst>
            <a:outerShdw sx="100000" sy="100000" kx="0" ky="0" algn="bl" rotWithShape="0" blurRad="38100" dist="12700" dir="2700000">
              <a:srgbClr val="000000">
                <a:alpha val="12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868680" y="457200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B4573A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서비스 반영/시작/확인 + 접속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68680" y="4937760"/>
            <a:ext cx="10454335" cy="132588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t"/>
          <a:lstStyle/>
          <a:p>
            <a:pPr indent="0" marL="0">
              <a:buNone/>
            </a:pPr>
            <a:r>
              <a:rPr lang="en-US" sz="13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daemon-reload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start webgoat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status webgoat</a:t>
            </a:r>
            <a:endParaRPr lang="en-US" sz="1300" dirty="0"/>
          </a:p>
          <a:p>
            <a:pPr indent="0" marL="0">
              <a:buNone/>
            </a:pP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WebGoat: http://[서버 IP]:8080/WebGoat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WebWolf: http://[서버 IP]:9090/WebWolf</a:t>
            </a:r>
            <a:endParaRPr lang="en-US" sz="13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10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11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12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7F2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080" y="320040"/>
            <a:ext cx="1091153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3A231F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명령어 정리 4) 레거시(v8.2.2) 다운로드 / 실행 / 서비스 파일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640080" y="960120"/>
            <a:ext cx="10911535" cy="64008"/>
          </a:xfrm>
          <a:prstGeom prst="rect">
            <a:avLst/>
          </a:prstGeom>
          <a:solidFill>
            <a:srgbClr val="B4573A"/>
          </a:solidFill>
          <a:ln w="12700">
            <a:solidFill>
              <a:srgbClr val="B4573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40080" y="1143000"/>
            <a:ext cx="10911535" cy="2788920"/>
          </a:xfrm>
          <a:prstGeom prst="rect">
            <a:avLst/>
          </a:prstGeom>
          <a:solidFill>
            <a:srgbClr val="FFFFFF"/>
          </a:solidFill>
          <a:ln w="12700">
            <a:solidFill>
              <a:srgbClr val="D6C8BE"/>
            </a:solidFill>
            <a:prstDash val="solid"/>
          </a:ln>
          <a:effectLst>
            <a:outerShdw sx="100000" sy="100000" kx="0" ky="0" algn="bl" rotWithShape="0" blurRad="381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868680" y="128016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B4573A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다운로드 &amp; 포트 지정 실행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68680" y="1645920"/>
            <a:ext cx="10454335" cy="214884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cd /home/wg8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wget https://github.com/WebGoat/WebGoat/releases/download/v8.2.2/webgoat-server-8.2.2.jar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wget https://github.com/WebGoat/WebGoat/releases/download/v8.2.2/webwolf-8.2.2.jar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포트 충돌 회피 (백그라운드 실행)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java -jar webgoat-server-8.2.2.jar --server.port=8081 &amp;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java -jar webwolf-8.2.2.jar --server.port=9091 &amp;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640080" y="4160520"/>
            <a:ext cx="10911535" cy="2240280"/>
          </a:xfrm>
          <a:prstGeom prst="rect">
            <a:avLst/>
          </a:prstGeom>
          <a:solidFill>
            <a:srgbClr val="FFFFFF"/>
          </a:solidFill>
          <a:ln w="12700">
            <a:solidFill>
              <a:srgbClr val="D6C8BE"/>
            </a:solidFill>
            <a:prstDash val="solid"/>
          </a:ln>
          <a:effectLst>
            <a:outerShdw sx="100000" sy="100000" kx="0" ky="0" algn="bl" rotWithShape="0" blurRad="38100" dist="12700" dir="2700000">
              <a:srgbClr val="000000">
                <a:alpha val="12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868680" y="429768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B4573A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Systemd 예시 (핵심 라인만)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68680" y="4663440"/>
            <a:ext cx="10454335" cy="16002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/etc/systemd/system/webgoat8.service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Description=WebGoat 8 Service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After=network.target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ExecStart=java -jar /home/wg8/webgoat-server-8.2.2.jar --server.port=8081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/etc/systemd/system/webwolf8.service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Description=WebWolf 8 Service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After=webgoat8.service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ExecStart=java -jar /home/wg8/webwolf-8.2.2.jar --server.port=9091</a:t>
            </a:r>
            <a:endParaRPr lang="en-US" sz="12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13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14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7F2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080" y="320040"/>
            <a:ext cx="1091153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3A231F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명령어 정리 5) 레거시 서비스 기동/확인 + 최종 접속 URL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640080" y="960120"/>
            <a:ext cx="10911535" cy="64008"/>
          </a:xfrm>
          <a:prstGeom prst="rect">
            <a:avLst/>
          </a:prstGeom>
          <a:solidFill>
            <a:srgbClr val="B4573A"/>
          </a:solidFill>
          <a:ln w="12700">
            <a:solidFill>
              <a:srgbClr val="B4573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40080" y="1143000"/>
            <a:ext cx="10911535" cy="2331720"/>
          </a:xfrm>
          <a:prstGeom prst="rect">
            <a:avLst/>
          </a:prstGeom>
          <a:solidFill>
            <a:srgbClr val="FFFFFF"/>
          </a:solidFill>
          <a:ln w="12700">
            <a:solidFill>
              <a:srgbClr val="D6C8BE"/>
            </a:solidFill>
            <a:prstDash val="solid"/>
          </a:ln>
          <a:effectLst>
            <a:outerShdw sx="100000" sy="100000" kx="0" ky="0" algn="bl" rotWithShape="0" blurRad="381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868680" y="128016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B4573A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서비스 반영/기동/상태 확인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68680" y="1645920"/>
            <a:ext cx="10454335" cy="169164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t"/>
          <a:lstStyle/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daemon-reload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start webgoat8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status webgoat8</a:t>
            </a:r>
            <a:endParaRPr lang="en-US" sz="1400" dirty="0"/>
          </a:p>
          <a:p>
            <a:pPr indent="0" marL="0">
              <a:buNone/>
            </a:pP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start webwolf8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status webwolf8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640080" y="3703320"/>
            <a:ext cx="10911535" cy="1828800"/>
          </a:xfrm>
          <a:prstGeom prst="rect">
            <a:avLst/>
          </a:prstGeom>
          <a:solidFill>
            <a:srgbClr val="FFFFFF"/>
          </a:solidFill>
          <a:ln w="12700">
            <a:solidFill>
              <a:srgbClr val="D6C8BE"/>
            </a:solidFill>
            <a:prstDash val="solid"/>
          </a:ln>
          <a:effectLst>
            <a:outerShdw sx="100000" sy="100000" kx="0" ky="0" algn="bl" rotWithShape="0" blurRad="38100" dist="12700" dir="2700000">
              <a:srgbClr val="000000">
                <a:alpha val="12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868680" y="384048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B4573A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접속 URL (최신/레거시)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68680" y="4206240"/>
            <a:ext cx="10454335" cy="11887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t"/>
          <a:lstStyle/>
          <a:p>
            <a:pPr indent="0" marL="0">
              <a:buNone/>
            </a:pPr>
            <a:r>
              <a:rPr lang="en-US" sz="13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Latest WebGoat (v2025.3): http://[IP]:8080/WebGoat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Latest WebWolf (v2025.3): http://[IP]:9090/WebWolf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Legacy WebGoat (v8.2.2) : http://[IP]:8081/WebGoat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Legacy WebWolf (v8.2.2) : http://[IP]:9091/login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02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15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03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7F2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080" y="320040"/>
            <a:ext cx="1091153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3A231F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명령어 정리 1) 전체 흐름 / 포트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640080" y="960120"/>
            <a:ext cx="10911535" cy="64008"/>
          </a:xfrm>
          <a:prstGeom prst="rect">
            <a:avLst/>
          </a:prstGeom>
          <a:solidFill>
            <a:srgbClr val="B4573A"/>
          </a:solidFill>
          <a:ln w="12700">
            <a:solidFill>
              <a:srgbClr val="B4573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40080" y="1143000"/>
            <a:ext cx="10911535" cy="1874520"/>
          </a:xfrm>
          <a:prstGeom prst="rect">
            <a:avLst/>
          </a:prstGeom>
          <a:solidFill>
            <a:srgbClr val="FFFFFF"/>
          </a:solidFill>
          <a:ln w="12700">
            <a:solidFill>
              <a:srgbClr val="D6C8BE"/>
            </a:solidFill>
            <a:prstDash val="solid"/>
          </a:ln>
          <a:effectLst>
            <a:outerShdw sx="100000" sy="100000" kx="0" ky="0" algn="bl" rotWithShape="0" blurRad="381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868680" y="128016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B4573A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기본 변수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68680" y="1645920"/>
            <a:ext cx="10454335" cy="123444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t"/>
          <a:lstStyle/>
          <a:p>
            <a:pPr indent="0" marL="0">
              <a:buNone/>
            </a:pPr>
            <a:r>
              <a:rPr lang="en-US" sz="1400" dirty="0">
                <a:solidFill>
                  <a:srgbClr val="3A231F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• [서버 IP] : 설치 대상 서버의 IP(또는 도메인)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3A231F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• 최신 버전 작업 디렉터리: /home/wg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3A231F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• 레거시(v8.2.2) 작업 디렉터리: /home/wg8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3A231F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• 브라우저 접속은 방화벽/보안그룹에서 포트 허용 필요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640080" y="3246120"/>
            <a:ext cx="10911535" cy="2148840"/>
          </a:xfrm>
          <a:prstGeom prst="rect">
            <a:avLst/>
          </a:prstGeom>
          <a:solidFill>
            <a:srgbClr val="FFFFFF"/>
          </a:solidFill>
          <a:ln w="12700">
            <a:solidFill>
              <a:srgbClr val="D6C8BE"/>
            </a:solidFill>
            <a:prstDash val="solid"/>
          </a:ln>
          <a:effectLst>
            <a:outerShdw sx="100000" sy="100000" kx="0" ky="0" algn="bl" rotWithShape="0" blurRad="38100" dist="12700" dir="2700000">
              <a:srgbClr val="000000">
                <a:alpha val="12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868680" y="338328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B4573A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포트 / 접속 URL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68680" y="3749040"/>
            <a:ext cx="10454335" cy="150876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t"/>
          <a:lstStyle/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Latest (v2025.3)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WebGoat : http://[서버 IP]:8080/WebGoat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WebWolf : http://[서버 IP]:9090/WebWolf</a:t>
            </a:r>
            <a:endParaRPr lang="en-US" sz="1400" dirty="0"/>
          </a:p>
          <a:p>
            <a:pPr indent="0" marL="0">
              <a:buNone/>
            </a:pP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Legacy (v8.2.2)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WebGoat : http://[서버 IP]:8081/WebGoat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WebWolf : http://[서버 IP]:9091/login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04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05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06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7F2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080" y="320040"/>
            <a:ext cx="1091153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3A231F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명령어 정리 2) JDK / 사용자 / 최신 버전 실행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640080" y="960120"/>
            <a:ext cx="10911535" cy="64008"/>
          </a:xfrm>
          <a:prstGeom prst="rect">
            <a:avLst/>
          </a:prstGeom>
          <a:solidFill>
            <a:srgbClr val="B4573A"/>
          </a:solidFill>
          <a:ln w="12700">
            <a:solidFill>
              <a:srgbClr val="B4573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40080" y="1143000"/>
            <a:ext cx="10911535" cy="5257800"/>
          </a:xfrm>
          <a:prstGeom prst="rect">
            <a:avLst/>
          </a:prstGeom>
          <a:solidFill>
            <a:srgbClr val="FFFFFF"/>
          </a:solidFill>
          <a:ln w="12700">
            <a:solidFill>
              <a:srgbClr val="D6C8BE"/>
            </a:solidFill>
            <a:prstDash val="solid"/>
          </a:ln>
          <a:effectLst>
            <a:outerShdw sx="100000" sy="100000" kx="0" ky="0" algn="bl" rotWithShape="0" blurRad="381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868680" y="1280160"/>
            <a:ext cx="104543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B4573A"/>
                </a:solidFill>
                <a:latin typeface="Malgun Gothic" pitchFamily="34" charset="0"/>
                <a:ea typeface="Malgun Gothic" pitchFamily="34" charset="-122"/>
                <a:cs typeface="Malgun Gothic" pitchFamily="34" charset="-120"/>
              </a:rPr>
              <a:t>설치 &amp; 실행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68680" y="1645920"/>
            <a:ext cx="10454335" cy="46177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1) JDK 설치 (Ubuntu/Debian)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apt install -y openjdk-25-jdk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2) 전용 사용자 생성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useradd -m wg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useradd -m wg8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3) 디렉터리 소유권/권한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cd /home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chown -R wg:wg wg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chmod 777 -R wg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chown -R wg8:wg8 wg8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sudo chmod 777 -R wg8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4) 최신 WebGoat(v2025.3) 다운로드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cd /home/wg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wget https://github.com/WebGoat/WebGoat/releases/download/v2025.3/webgoat-2025.3.jar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5) 실행(포그라운드)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F1F1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java -jar webgoat-2025.3.jar --server.address=0.0.0.0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webgoat_pages/page_07.png">    </p:cNvPr>
          <p:cNvPicPr>
            <a:picLocks noChangeAspect="1"/>
          </p:cNvPicPr>
          <p:nvPr/>
        </p:nvPicPr>
        <p:blipFill>
          <a:blip r:embed="rId1"/>
          <a:srcRect l="389" r="389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2025-12-19T15:04:44Z</dcterms:created>
  <dcterms:modified xsi:type="dcterms:W3CDTF">2025-12-19T15:04:44Z</dcterms:modified>
</cp:coreProperties>
</file>